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366" r:id="rId2"/>
    <p:sldId id="335" r:id="rId3"/>
    <p:sldId id="355" r:id="rId4"/>
    <p:sldId id="368" r:id="rId5"/>
    <p:sldId id="367" r:id="rId6"/>
    <p:sldId id="370" r:id="rId7"/>
    <p:sldId id="358" r:id="rId8"/>
  </p:sldIdLst>
  <p:sldSz cx="12192000" cy="6858000"/>
  <p:notesSz cx="6858000" cy="9144000"/>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D8E1"/>
    <a:srgbClr val="B89AC5"/>
    <a:srgbClr val="CDB8D6"/>
    <a:srgbClr val="8587BE"/>
    <a:srgbClr val="C6BBD7"/>
    <a:srgbClr val="253163"/>
    <a:srgbClr val="E1C76F"/>
    <a:srgbClr val="459DB0"/>
    <a:srgbClr val="3E766F"/>
    <a:srgbClr val="EAA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92" autoAdjust="0"/>
    <p:restoredTop sz="94660"/>
  </p:normalViewPr>
  <p:slideViewPr>
    <p:cSldViewPr snapToGrid="0">
      <p:cViewPr varScale="1">
        <p:scale>
          <a:sx n="67" d="100"/>
          <a:sy n="67" d="100"/>
        </p:scale>
        <p:origin x="580" y="28"/>
      </p:cViewPr>
      <p:guideLst>
        <p:guide orient="horz" pos="2160"/>
        <p:guide pos="3840"/>
      </p:guideLst>
    </p:cSldViewPr>
  </p:slideViewPr>
  <p:notesTextViewPr>
    <p:cViewPr>
      <p:scale>
        <a:sx n="1" d="1"/>
        <a:sy n="1" d="1"/>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D9C6C-5800-46BA-ACCE-8838516DC3A0}" type="datetimeFigureOut">
              <a:rPr lang="zh-CN" altLang="en-US" smtClean="0"/>
              <a:t>2022/11/11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782C3-68E9-48BB-971B-75874256864F}" type="slidenum">
              <a:rPr lang="zh-CN" altLang="en-US" smtClean="0"/>
              <a:t>‹#›</a:t>
            </a:fld>
            <a:endParaRPr lang="zh-CN" altLang="en-US"/>
          </a:p>
        </p:txBody>
      </p:sp>
    </p:spTree>
    <p:extLst>
      <p:ext uri="{BB962C8B-B14F-4D97-AF65-F5344CB8AC3E}">
        <p14:creationId xmlns:p14="http://schemas.microsoft.com/office/powerpoint/2010/main" val="123820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extLst>
      <p:ext uri="{BB962C8B-B14F-4D97-AF65-F5344CB8AC3E}">
        <p14:creationId xmlns:p14="http://schemas.microsoft.com/office/powerpoint/2010/main" val="13825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383911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236963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168604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55861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179994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extLst>
      <p:ext uri="{BB962C8B-B14F-4D97-AF65-F5344CB8AC3E}">
        <p14:creationId xmlns:p14="http://schemas.microsoft.com/office/powerpoint/2010/main" val="3941244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187891" y="1048368"/>
            <a:ext cx="11799518" cy="5577899"/>
          </a:xfrm>
          <a:prstGeom prst="rect">
            <a:avLst/>
          </a:prstGeom>
          <a:solidFill>
            <a:schemeClr val="bg1"/>
          </a:solidFill>
          <a:effectLst>
            <a:outerShdw blurRad="431800" dist="330200" dir="5400000" sx="97000" sy="97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9458335"/>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3123773061"/>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2911006426"/>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304800" y="1177447"/>
            <a:ext cx="11582400" cy="5273457"/>
          </a:xfrm>
          <a:prstGeom prst="rect">
            <a:avLst/>
          </a:prstGeom>
          <a:solidFill>
            <a:schemeClr val="bg1">
              <a:alpha val="72000"/>
            </a:schemeClr>
          </a:solidFill>
          <a:ln>
            <a:solidFill>
              <a:srgbClr val="CDB8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42352" y="129910"/>
            <a:ext cx="1144848" cy="1047537"/>
          </a:xfrm>
          <a:prstGeom prst="rect">
            <a:avLst/>
          </a:prstGeom>
        </p:spPr>
      </p:pic>
      <p:cxnSp>
        <p:nvCxnSpPr>
          <p:cNvPr id="11" name="直接连接符 10"/>
          <p:cNvCxnSpPr/>
          <p:nvPr userDrawn="1"/>
        </p:nvCxnSpPr>
        <p:spPr>
          <a:xfrm>
            <a:off x="2956142" y="927765"/>
            <a:ext cx="8159424"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1030"/>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2119470580"/>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2773964424"/>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3412499221"/>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2820425662"/>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1180904956"/>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1798154155"/>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C2751F3-7CB8-4B0F-A543-38CB7239F814}" type="datetimeFigureOut">
              <a:rPr lang="zh-CN" altLang="en-US" smtClean="0"/>
              <a:t>2022/11/11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EE533-55CA-4C13-8342-27CA71A79874}" type="slidenum">
              <a:rPr lang="zh-CN" altLang="en-US" smtClean="0"/>
              <a:t>‹#›</a:t>
            </a:fld>
            <a:endParaRPr lang="zh-CN" altLang="en-US"/>
          </a:p>
        </p:txBody>
      </p:sp>
    </p:spTree>
    <p:extLst>
      <p:ext uri="{BB962C8B-B14F-4D97-AF65-F5344CB8AC3E}">
        <p14:creationId xmlns:p14="http://schemas.microsoft.com/office/powerpoint/2010/main" val="385146852"/>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1" name="arrow.wav"/>
          </p:stSnd>
        </p:sndAc>
      </p:transition>
    </mc:Choice>
    <mc:Fallback xmlns="">
      <p:transition spd="slow">
        <p:fade/>
        <p:sndAc>
          <p:stSnd>
            <p:snd r:embed="rId3"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D8E1">
            <a:alpha val="2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2018/8/17</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extLst>
      <p:ext uri="{BB962C8B-B14F-4D97-AF65-F5344CB8AC3E}">
        <p14:creationId xmlns:p14="http://schemas.microsoft.com/office/powerpoint/2010/main" val="3510646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restige"/>
        <p:sndAc>
          <p:stSnd>
            <p:snd r:embed="rId13" name="arrow.wav"/>
          </p:stSnd>
        </p:sndAc>
      </p:transition>
    </mc:Choice>
    <mc:Fallback xmlns="">
      <p:transition spd="slow">
        <p:fade/>
        <p:sndAc>
          <p:stSnd>
            <p:snd r:embed="rId14"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644577" y="1048369"/>
            <a:ext cx="10867869" cy="4932706"/>
          </a:xfrm>
          <a:prstGeom prst="rect">
            <a:avLst/>
          </a:prstGeom>
          <a:solidFill>
            <a:schemeClr val="bg1"/>
          </a:solidFill>
          <a:ln>
            <a:solidFill>
              <a:schemeClr val="accent1">
                <a:shade val="50000"/>
              </a:schemeClr>
            </a:solidFill>
          </a:ln>
          <a:effectLst>
            <a:outerShdw blurRad="431800" dist="330200" dir="5400000" sx="97000" sy="97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52367"/>
          <a:stretch/>
        </p:blipFill>
        <p:spPr>
          <a:xfrm rot="21419208" flipH="1">
            <a:off x="10830086" y="4966082"/>
            <a:ext cx="1385132" cy="2055222"/>
          </a:xfrm>
          <a:prstGeom prst="rect">
            <a:avLst/>
          </a:prstGeom>
        </p:spPr>
      </p:pic>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27520" t="25128" r="15368" b="17094"/>
          <a:stretch/>
        </p:blipFill>
        <p:spPr>
          <a:xfrm>
            <a:off x="8498293" y="1452187"/>
            <a:ext cx="3010583" cy="5412643"/>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5531" y="4931099"/>
            <a:ext cx="1442563" cy="1933731"/>
          </a:xfrm>
          <a:prstGeom prst="rect">
            <a:avLst/>
          </a:prstGeom>
        </p:spPr>
      </p:pic>
      <p:pic>
        <p:nvPicPr>
          <p:cNvPr id="39" name="图片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949" y="-188246"/>
            <a:ext cx="3846909" cy="6858000"/>
          </a:xfrm>
          <a:prstGeom prst="rect">
            <a:avLst/>
          </a:prstGeom>
        </p:spPr>
      </p:pic>
      <p:sp>
        <p:nvSpPr>
          <p:cNvPr id="3" name="文本框 2">
            <a:extLst>
              <a:ext uri="{FF2B5EF4-FFF2-40B4-BE49-F238E27FC236}">
                <a16:creationId xmlns:a16="http://schemas.microsoft.com/office/drawing/2014/main" id="{B21BF4B9-827D-D5D2-F3CB-833D9A06F308}"/>
              </a:ext>
            </a:extLst>
          </p:cNvPr>
          <p:cNvSpPr txBox="1"/>
          <p:nvPr/>
        </p:nvSpPr>
        <p:spPr>
          <a:xfrm>
            <a:off x="4056530" y="2129814"/>
            <a:ext cx="4000500" cy="2123658"/>
          </a:xfrm>
          <a:prstGeom prst="rect">
            <a:avLst/>
          </a:prstGeom>
          <a:noFill/>
        </p:spPr>
        <p:txBody>
          <a:bodyPr wrap="square" rtlCol="0">
            <a:spAutoFit/>
          </a:bodyPr>
          <a:lstStyle/>
          <a:p>
            <a:r>
              <a:rPr lang="en-US" altLang="zh-CN" sz="4400" b="1" dirty="0"/>
              <a:t>Writing a Notice </a:t>
            </a:r>
          </a:p>
          <a:p>
            <a:endParaRPr lang="en-US" altLang="zh-CN" sz="4000" dirty="0"/>
          </a:p>
          <a:p>
            <a:pPr algn="ctr"/>
            <a:r>
              <a:rPr lang="en-US" altLang="zh-CN" sz="2400" dirty="0"/>
              <a:t>By Chen Xiuzhen</a:t>
            </a:r>
          </a:p>
          <a:p>
            <a:pPr algn="ctr"/>
            <a:r>
              <a:rPr lang="en-US" altLang="zh-CN" sz="2400" dirty="0"/>
              <a:t>BTBU</a:t>
            </a:r>
            <a:endParaRPr lang="zh-CN" altLang="en-US" sz="2400" dirty="0"/>
          </a:p>
        </p:txBody>
      </p:sp>
    </p:spTree>
    <p:extLst>
      <p:ext uri="{BB962C8B-B14F-4D97-AF65-F5344CB8AC3E}">
        <p14:creationId xmlns:p14="http://schemas.microsoft.com/office/powerpoint/2010/main" val="1599413938"/>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8"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644577" y="1048369"/>
            <a:ext cx="10867869" cy="4932706"/>
          </a:xfrm>
          <a:prstGeom prst="rect">
            <a:avLst/>
          </a:prstGeom>
          <a:solidFill>
            <a:schemeClr val="bg1"/>
          </a:solidFill>
          <a:effectLst>
            <a:outerShdw blurRad="431800" dist="330200" dir="5400000" sx="97000" sy="97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187C9C8-DFEA-439D-B857-1B12FE389266}"/>
              </a:ext>
            </a:extLst>
          </p:cNvPr>
          <p:cNvSpPr txBox="1"/>
          <p:nvPr/>
        </p:nvSpPr>
        <p:spPr>
          <a:xfrm>
            <a:off x="1269724" y="2809939"/>
            <a:ext cx="2310714" cy="1107996"/>
          </a:xfrm>
          <a:prstGeom prst="rect">
            <a:avLst/>
          </a:prstGeom>
          <a:noFill/>
        </p:spPr>
        <p:txBody>
          <a:bodyPr vert="horz" wrap="square" rtlCol="0">
            <a:spAutoFit/>
          </a:bodyPr>
          <a:lstStyle/>
          <a:p>
            <a:r>
              <a:rPr lang="zh-CN" altLang="en-US" sz="6600" b="1" spc="600">
                <a:solidFill>
                  <a:schemeClr val="bg2">
                    <a:lumMod val="50000"/>
                  </a:schemeClr>
                </a:solidFill>
                <a:latin typeface="微软雅黑" panose="020B0503020204020204" pitchFamily="34" charset="-122"/>
                <a:ea typeface="微软雅黑" panose="020B0503020204020204" pitchFamily="34" charset="-122"/>
              </a:rPr>
              <a:t>目录</a:t>
            </a:r>
            <a:endParaRPr lang="zh-CN" altLang="en-US" sz="6600" b="1" spc="6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10291" t="6758"/>
          <a:stretch/>
        </p:blipFill>
        <p:spPr>
          <a:xfrm>
            <a:off x="6828672" y="1202499"/>
            <a:ext cx="5404097" cy="5655501"/>
          </a:xfrm>
          <a:prstGeom prst="rect">
            <a:avLst/>
          </a:prstGeom>
        </p:spPr>
      </p:pic>
      <p:grpSp>
        <p:nvGrpSpPr>
          <p:cNvPr id="11" name="组合 10"/>
          <p:cNvGrpSpPr/>
          <p:nvPr/>
        </p:nvGrpSpPr>
        <p:grpSpPr>
          <a:xfrm>
            <a:off x="3874183" y="2925906"/>
            <a:ext cx="4249723" cy="876061"/>
            <a:chOff x="6957854" y="1802754"/>
            <a:chExt cx="4249723" cy="87606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7854" y="1802754"/>
              <a:ext cx="530340" cy="750052"/>
            </a:xfrm>
            <a:prstGeom prst="rect">
              <a:avLst/>
            </a:prstGeom>
          </p:spPr>
        </p:pic>
        <p:grpSp>
          <p:nvGrpSpPr>
            <p:cNvPr id="4" name="组合 3"/>
            <p:cNvGrpSpPr/>
            <p:nvPr/>
          </p:nvGrpSpPr>
          <p:grpSpPr>
            <a:xfrm>
              <a:off x="7488192" y="1993114"/>
              <a:ext cx="3719385" cy="685701"/>
              <a:chOff x="2246011" y="2019981"/>
              <a:chExt cx="2767316" cy="685701"/>
            </a:xfrm>
          </p:grpSpPr>
          <p:sp>
            <p:nvSpPr>
              <p:cNvPr id="5" name="文本框 4">
                <a:extLst>
                  <a:ext uri="{FF2B5EF4-FFF2-40B4-BE49-F238E27FC236}">
                    <a16:creationId xmlns:a16="http://schemas.microsoft.com/office/drawing/2014/main" id="{2187C9C8-DFEA-439D-B857-1B12FE389266}"/>
                  </a:ext>
                </a:extLst>
              </p:cNvPr>
              <p:cNvSpPr txBox="1"/>
              <p:nvPr/>
            </p:nvSpPr>
            <p:spPr>
              <a:xfrm>
                <a:off x="2246011" y="2019981"/>
                <a:ext cx="2619174" cy="584775"/>
              </a:xfrm>
              <a:prstGeom prst="rect">
                <a:avLst/>
              </a:prstGeom>
              <a:noFill/>
            </p:spPr>
            <p:txBody>
              <a:bodyPr vert="horz" wrap="square" rtlCol="0">
                <a:spAutoFit/>
              </a:bodyPr>
              <a:lstStyle/>
              <a:p>
                <a:r>
                  <a:rPr lang="en-US" altLang="zh-CN" sz="3200" b="1" dirty="0">
                    <a:solidFill>
                      <a:schemeClr val="bg2">
                        <a:lumMod val="50000"/>
                      </a:schemeClr>
                    </a:solidFill>
                    <a:latin typeface="微软雅黑" panose="020B0503020204020204" pitchFamily="34" charset="-122"/>
                    <a:ea typeface="微软雅黑" panose="020B0503020204020204" pitchFamily="34" charset="-122"/>
                  </a:rPr>
                  <a:t>Sample writing </a:t>
                </a:r>
                <a:endParaRPr lang="zh-CN" altLang="en-US" sz="32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DDA3BB4-3E53-4FE7-ADD2-FE8C46065FD8}"/>
                  </a:ext>
                </a:extLst>
              </p:cNvPr>
              <p:cNvSpPr txBox="1"/>
              <p:nvPr/>
            </p:nvSpPr>
            <p:spPr>
              <a:xfrm>
                <a:off x="2246012" y="2389313"/>
                <a:ext cx="2767315" cy="316369"/>
              </a:xfrm>
              <a:prstGeom prst="rect">
                <a:avLst/>
              </a:prstGeom>
              <a:noFill/>
            </p:spPr>
            <p:txBody>
              <a:bodyPr vert="horz" wrap="square" rtlCol="0">
                <a:spAutoFit/>
              </a:bodyPr>
              <a:lstStyle/>
              <a:p>
                <a:pPr>
                  <a:lnSpc>
                    <a:spcPct val="150000"/>
                  </a:lnSpc>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868757364"/>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竖排文字占位符 21">
            <a:extLst>
              <a:ext uri="{FF2B5EF4-FFF2-40B4-BE49-F238E27FC236}">
                <a16:creationId xmlns:a16="http://schemas.microsoft.com/office/drawing/2014/main" id="{DC290110-DEAE-64A6-B1AE-75575F76B073}"/>
              </a:ext>
            </a:extLst>
          </p:cNvPr>
          <p:cNvSpPr>
            <a:spLocks noGrp="1"/>
          </p:cNvSpPr>
          <p:nvPr>
            <p:ph type="body" orient="vert" idx="1"/>
          </p:nvPr>
        </p:nvSpPr>
        <p:spPr>
          <a:xfrm>
            <a:off x="838200" y="1123950"/>
            <a:ext cx="10515600" cy="5246028"/>
          </a:xfrm>
          <a:solidFill>
            <a:schemeClr val="bg1"/>
          </a:solidFill>
          <a:ln>
            <a:solidFill>
              <a:schemeClr val="accent1"/>
            </a:solidFill>
          </a:ln>
        </p:spPr>
        <p:txBody>
          <a:bodyPr vert="horz">
            <a:normAutofit/>
          </a:bodyPr>
          <a:lstStyle/>
          <a:p>
            <a:pPr algn="just"/>
            <a:r>
              <a:rPr lang="en-US" altLang="zh-CN" sz="30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This notice is for the purpose of </a:t>
            </a:r>
            <a:r>
              <a:rPr lang="en-US" altLang="zh-CN" sz="32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recruiting</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new members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for the Students’ Union</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and there are certain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qualifications for </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applicants.</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3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To begin with</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it is advisable for applicants to possess certain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experience and ability to organize activities</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which is of great importance for being members of the Students’ Union. </a:t>
            </a:r>
            <a:r>
              <a:rPr lang="en-US" altLang="zh-CN" sz="3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In addition</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ideal applicants are supposed to communicate with others efficiently. </a:t>
            </a:r>
            <a:r>
              <a:rPr lang="en-US" altLang="zh-CN" sz="3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Lastly</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we hope you can always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try your utmost to accomplish </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your work. Then, what can you get if you join the Students’ Union. </a:t>
            </a:r>
            <a:endParaRPr lang="zh-CN" altLang="en-US" sz="3600" dirty="0"/>
          </a:p>
        </p:txBody>
      </p:sp>
      <p:pic>
        <p:nvPicPr>
          <p:cNvPr id="24" name="图片 23">
            <a:extLst>
              <a:ext uri="{FF2B5EF4-FFF2-40B4-BE49-F238E27FC236}">
                <a16:creationId xmlns:a16="http://schemas.microsoft.com/office/drawing/2014/main" id="{C42627E0-3A37-80AE-E4B6-08D57485A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4939" y="5671764"/>
            <a:ext cx="902286" cy="1280271"/>
          </a:xfrm>
          <a:prstGeom prst="rect">
            <a:avLst/>
          </a:prstGeom>
        </p:spPr>
      </p:pic>
      <p:pic>
        <p:nvPicPr>
          <p:cNvPr id="29" name="图片 28">
            <a:extLst>
              <a:ext uri="{FF2B5EF4-FFF2-40B4-BE49-F238E27FC236}">
                <a16:creationId xmlns:a16="http://schemas.microsoft.com/office/drawing/2014/main" id="{07D81BD5-A169-51F2-EEF7-8AD76DB64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3520633" y="154121"/>
            <a:ext cx="738388" cy="559937"/>
          </a:xfrm>
          <a:prstGeom prst="rect">
            <a:avLst/>
          </a:prstGeom>
        </p:spPr>
      </p:pic>
      <p:pic>
        <p:nvPicPr>
          <p:cNvPr id="30" name="图片 29">
            <a:extLst>
              <a:ext uri="{FF2B5EF4-FFF2-40B4-BE49-F238E27FC236}">
                <a16:creationId xmlns:a16="http://schemas.microsoft.com/office/drawing/2014/main" id="{A69E3B1A-3378-AC5E-D53C-92F83D9346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7194593" y="154121"/>
            <a:ext cx="738388" cy="559937"/>
          </a:xfrm>
          <a:prstGeom prst="rect">
            <a:avLst/>
          </a:prstGeom>
        </p:spPr>
      </p:pic>
    </p:spTree>
    <p:extLst>
      <p:ext uri="{BB962C8B-B14F-4D97-AF65-F5344CB8AC3E}">
        <p14:creationId xmlns:p14="http://schemas.microsoft.com/office/powerpoint/2010/main" val="3691402143"/>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6"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竖排文字占位符 21">
            <a:extLst>
              <a:ext uri="{FF2B5EF4-FFF2-40B4-BE49-F238E27FC236}">
                <a16:creationId xmlns:a16="http://schemas.microsoft.com/office/drawing/2014/main" id="{DC290110-DEAE-64A6-B1AE-75575F76B073}"/>
              </a:ext>
            </a:extLst>
          </p:cNvPr>
          <p:cNvSpPr>
            <a:spLocks noGrp="1"/>
          </p:cNvSpPr>
          <p:nvPr>
            <p:ph type="body" orient="vert" idx="1"/>
          </p:nvPr>
        </p:nvSpPr>
        <p:spPr>
          <a:xfrm>
            <a:off x="838200" y="1123950"/>
            <a:ext cx="10515600" cy="5246028"/>
          </a:xfrm>
          <a:solidFill>
            <a:schemeClr val="bg1"/>
          </a:solidFill>
          <a:ln>
            <a:solidFill>
              <a:schemeClr val="accent1"/>
            </a:solidFill>
          </a:ln>
        </p:spPr>
        <p:txBody>
          <a:bodyPr vert="horz">
            <a:normAutofit/>
          </a:bodyPr>
          <a:lstStyle/>
          <a:p>
            <a:pPr algn="just"/>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This job will bring you opportunities to make new friends,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arouse your passion for campus activities </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and of course, help you to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cultivate your leadership</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Meanwhile,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we are convinced</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that your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working experience </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here will be rewarding for your future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job hunting</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3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rPr>
              <a:t>Accordingly</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if you dream to </a:t>
            </a:r>
            <a:r>
              <a:rPr lang="en-US" altLang="zh-CN" sz="3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enhance your comprehensive quality</a:t>
            </a:r>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come on and join us.</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An interview will be held at 18:00 in the Center of Students’ Activities and everyone is welcome to participate in the interview.</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rPr>
              <a:t>                                                         The Students’ Union </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3200" dirty="0"/>
          </a:p>
        </p:txBody>
      </p:sp>
      <p:pic>
        <p:nvPicPr>
          <p:cNvPr id="24" name="图片 23">
            <a:extLst>
              <a:ext uri="{FF2B5EF4-FFF2-40B4-BE49-F238E27FC236}">
                <a16:creationId xmlns:a16="http://schemas.microsoft.com/office/drawing/2014/main" id="{C42627E0-3A37-80AE-E4B6-08D57485A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4939" y="5671764"/>
            <a:ext cx="902286" cy="1280271"/>
          </a:xfrm>
          <a:prstGeom prst="rect">
            <a:avLst/>
          </a:prstGeom>
        </p:spPr>
      </p:pic>
      <p:pic>
        <p:nvPicPr>
          <p:cNvPr id="29" name="图片 28">
            <a:extLst>
              <a:ext uri="{FF2B5EF4-FFF2-40B4-BE49-F238E27FC236}">
                <a16:creationId xmlns:a16="http://schemas.microsoft.com/office/drawing/2014/main" id="{07D81BD5-A169-51F2-EEF7-8AD76DB64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3520633" y="154121"/>
            <a:ext cx="738388" cy="559937"/>
          </a:xfrm>
          <a:prstGeom prst="rect">
            <a:avLst/>
          </a:prstGeom>
        </p:spPr>
      </p:pic>
      <p:pic>
        <p:nvPicPr>
          <p:cNvPr id="30" name="图片 29">
            <a:extLst>
              <a:ext uri="{FF2B5EF4-FFF2-40B4-BE49-F238E27FC236}">
                <a16:creationId xmlns:a16="http://schemas.microsoft.com/office/drawing/2014/main" id="{A69E3B1A-3378-AC5E-D53C-92F83D9346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7194593" y="154121"/>
            <a:ext cx="738388" cy="559937"/>
          </a:xfrm>
          <a:prstGeom prst="rect">
            <a:avLst/>
          </a:prstGeom>
        </p:spPr>
      </p:pic>
    </p:spTree>
    <p:extLst>
      <p:ext uri="{BB962C8B-B14F-4D97-AF65-F5344CB8AC3E}">
        <p14:creationId xmlns:p14="http://schemas.microsoft.com/office/powerpoint/2010/main" val="1342572911"/>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6"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竖排文字占位符 21">
            <a:extLst>
              <a:ext uri="{FF2B5EF4-FFF2-40B4-BE49-F238E27FC236}">
                <a16:creationId xmlns:a16="http://schemas.microsoft.com/office/drawing/2014/main" id="{DC290110-DEAE-64A6-B1AE-75575F76B073}"/>
              </a:ext>
            </a:extLst>
          </p:cNvPr>
          <p:cNvSpPr>
            <a:spLocks noGrp="1"/>
          </p:cNvSpPr>
          <p:nvPr>
            <p:ph type="body" orient="vert" idx="1"/>
          </p:nvPr>
        </p:nvSpPr>
        <p:spPr>
          <a:xfrm>
            <a:off x="838200" y="1123950"/>
            <a:ext cx="10515600" cy="5246028"/>
          </a:xfrm>
          <a:solidFill>
            <a:schemeClr val="bg1"/>
          </a:solidFill>
          <a:ln>
            <a:solidFill>
              <a:schemeClr val="accent1"/>
            </a:solidFill>
          </a:ln>
        </p:spPr>
        <p:txBody>
          <a:bodyPr vert="horz">
            <a:normAutofit fontScale="92500"/>
          </a:bodyPr>
          <a:lstStyle/>
          <a:p>
            <a:pPr marL="0" indent="0" algn="ctr">
              <a:buNone/>
            </a:pPr>
            <a:r>
              <a:rPr lang="en-US" altLang="zh-CN" sz="3200" dirty="0"/>
              <a:t>     Recruiting New Members</a:t>
            </a:r>
          </a:p>
          <a:p>
            <a:pPr marL="0" indent="0" algn="r">
              <a:buNone/>
            </a:pPr>
            <a:r>
              <a:rPr lang="en-US" altLang="zh-CN" sz="3200" dirty="0" err="1"/>
              <a:t>Novermber</a:t>
            </a:r>
            <a:r>
              <a:rPr lang="en-US" altLang="zh-CN" sz="3200" dirty="0"/>
              <a:t> 11</a:t>
            </a:r>
            <a:r>
              <a:rPr lang="en-US" altLang="zh-CN" sz="3200" baseline="30000" dirty="0"/>
              <a:t>th</a:t>
            </a:r>
            <a:r>
              <a:rPr lang="en-US" altLang="zh-CN" sz="3200" dirty="0"/>
              <a:t>, 2022</a:t>
            </a:r>
          </a:p>
          <a:p>
            <a:pPr marL="0" indent="0">
              <a:buNone/>
            </a:pPr>
            <a:r>
              <a:rPr lang="en-US" altLang="zh-CN" sz="3200" dirty="0"/>
              <a:t>     The Students’ Union is now recruiting new members.  We welcome everyone who is willing to work in a team and would  like to make great efforts to help fellow students. </a:t>
            </a:r>
          </a:p>
          <a:p>
            <a:pPr marL="0" indent="0">
              <a:buNone/>
            </a:pPr>
            <a:endParaRPr lang="en-US" altLang="zh-CN" sz="3200" dirty="0"/>
          </a:p>
          <a:p>
            <a:pPr marL="0" indent="0">
              <a:buNone/>
            </a:pPr>
            <a:r>
              <a:rPr lang="en-US" altLang="zh-CN" sz="3200" dirty="0"/>
              <a:t>     To join the Students’ Union, you will have to be good at communicating  effectively with people of various personalities and from different departments of the university.  You also have to be capable of organizing a variety of activities. And you will have to be able to accomplish tasks  in a timely fashion all the time.</a:t>
            </a:r>
            <a:endParaRPr lang="zh-CN" altLang="en-US" sz="3200" dirty="0"/>
          </a:p>
        </p:txBody>
      </p:sp>
      <p:pic>
        <p:nvPicPr>
          <p:cNvPr id="24" name="图片 23">
            <a:extLst>
              <a:ext uri="{FF2B5EF4-FFF2-40B4-BE49-F238E27FC236}">
                <a16:creationId xmlns:a16="http://schemas.microsoft.com/office/drawing/2014/main" id="{C42627E0-3A37-80AE-E4B6-08D57485A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4939" y="5671764"/>
            <a:ext cx="902286" cy="1280271"/>
          </a:xfrm>
          <a:prstGeom prst="rect">
            <a:avLst/>
          </a:prstGeom>
        </p:spPr>
      </p:pic>
      <p:pic>
        <p:nvPicPr>
          <p:cNvPr id="29" name="图片 28">
            <a:extLst>
              <a:ext uri="{FF2B5EF4-FFF2-40B4-BE49-F238E27FC236}">
                <a16:creationId xmlns:a16="http://schemas.microsoft.com/office/drawing/2014/main" id="{07D81BD5-A169-51F2-EEF7-8AD76DB64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3520633" y="154121"/>
            <a:ext cx="738388" cy="559937"/>
          </a:xfrm>
          <a:prstGeom prst="rect">
            <a:avLst/>
          </a:prstGeom>
        </p:spPr>
      </p:pic>
      <p:pic>
        <p:nvPicPr>
          <p:cNvPr id="30" name="图片 29">
            <a:extLst>
              <a:ext uri="{FF2B5EF4-FFF2-40B4-BE49-F238E27FC236}">
                <a16:creationId xmlns:a16="http://schemas.microsoft.com/office/drawing/2014/main" id="{A69E3B1A-3378-AC5E-D53C-92F83D9346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7194593" y="154121"/>
            <a:ext cx="738388" cy="559937"/>
          </a:xfrm>
          <a:prstGeom prst="rect">
            <a:avLst/>
          </a:prstGeom>
        </p:spPr>
      </p:pic>
    </p:spTree>
    <p:extLst>
      <p:ext uri="{BB962C8B-B14F-4D97-AF65-F5344CB8AC3E}">
        <p14:creationId xmlns:p14="http://schemas.microsoft.com/office/powerpoint/2010/main" val="1462671384"/>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6"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竖排文字占位符 21">
            <a:extLst>
              <a:ext uri="{FF2B5EF4-FFF2-40B4-BE49-F238E27FC236}">
                <a16:creationId xmlns:a16="http://schemas.microsoft.com/office/drawing/2014/main" id="{DC290110-DEAE-64A6-B1AE-75575F76B073}"/>
              </a:ext>
            </a:extLst>
          </p:cNvPr>
          <p:cNvSpPr>
            <a:spLocks noGrp="1"/>
          </p:cNvSpPr>
          <p:nvPr>
            <p:ph type="body" orient="vert" idx="1"/>
          </p:nvPr>
        </p:nvSpPr>
        <p:spPr>
          <a:xfrm>
            <a:off x="838200" y="1123950"/>
            <a:ext cx="10515600" cy="5246028"/>
          </a:xfrm>
          <a:solidFill>
            <a:schemeClr val="bg1"/>
          </a:solidFill>
          <a:ln>
            <a:solidFill>
              <a:schemeClr val="accent1"/>
            </a:solidFill>
          </a:ln>
        </p:spPr>
        <p:txBody>
          <a:bodyPr vert="horz">
            <a:normAutofit/>
          </a:bodyPr>
          <a:lstStyle/>
          <a:p>
            <a:pPr marL="0" indent="0">
              <a:buNone/>
            </a:pPr>
            <a:r>
              <a:rPr lang="en-US" altLang="zh-CN" sz="3200" dirty="0"/>
              <a:t>     Meanwhile, we have every reason to believe that your working experience here with us will be rewarding for your job hunting in the future after graduation.  And you will definitely have great opportunities to make many  friends working here. So come on and join us.</a:t>
            </a:r>
          </a:p>
          <a:p>
            <a:pPr marL="0" indent="0">
              <a:buNone/>
            </a:pPr>
            <a:endParaRPr lang="en-US" altLang="zh-CN" sz="3200" dirty="0"/>
          </a:p>
          <a:p>
            <a:pPr marL="0" indent="0">
              <a:buNone/>
            </a:pPr>
            <a:r>
              <a:rPr lang="en-US" altLang="zh-CN" sz="3200" dirty="0"/>
              <a:t>     An interview will be held at 18:00 Friday, November 25</a:t>
            </a:r>
            <a:r>
              <a:rPr lang="en-US" altLang="zh-CN" sz="3200" baseline="30000" dirty="0"/>
              <a:t>th</a:t>
            </a:r>
            <a:r>
              <a:rPr lang="en-US" altLang="zh-CN" sz="3200" dirty="0"/>
              <a:t> at the Center of Students’ Activities.  Everyone is welcome to the interview. </a:t>
            </a:r>
          </a:p>
          <a:p>
            <a:pPr marL="0" indent="0">
              <a:buNone/>
            </a:pPr>
            <a:r>
              <a:rPr lang="en-US" altLang="zh-CN" sz="3200" dirty="0"/>
              <a:t>                                                                       The Students’ Union</a:t>
            </a:r>
          </a:p>
          <a:p>
            <a:endParaRPr lang="zh-CN" altLang="en-US" sz="3200" dirty="0"/>
          </a:p>
        </p:txBody>
      </p:sp>
      <p:pic>
        <p:nvPicPr>
          <p:cNvPr id="24" name="图片 23">
            <a:extLst>
              <a:ext uri="{FF2B5EF4-FFF2-40B4-BE49-F238E27FC236}">
                <a16:creationId xmlns:a16="http://schemas.microsoft.com/office/drawing/2014/main" id="{C42627E0-3A37-80AE-E4B6-08D57485A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4939" y="5671764"/>
            <a:ext cx="902286" cy="1280271"/>
          </a:xfrm>
          <a:prstGeom prst="rect">
            <a:avLst/>
          </a:prstGeom>
        </p:spPr>
      </p:pic>
      <p:pic>
        <p:nvPicPr>
          <p:cNvPr id="29" name="图片 28">
            <a:extLst>
              <a:ext uri="{FF2B5EF4-FFF2-40B4-BE49-F238E27FC236}">
                <a16:creationId xmlns:a16="http://schemas.microsoft.com/office/drawing/2014/main" id="{07D81BD5-A169-51F2-EEF7-8AD76DB64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3520633" y="154121"/>
            <a:ext cx="738388" cy="559937"/>
          </a:xfrm>
          <a:prstGeom prst="rect">
            <a:avLst/>
          </a:prstGeom>
        </p:spPr>
      </p:pic>
      <p:pic>
        <p:nvPicPr>
          <p:cNvPr id="30" name="图片 29">
            <a:extLst>
              <a:ext uri="{FF2B5EF4-FFF2-40B4-BE49-F238E27FC236}">
                <a16:creationId xmlns:a16="http://schemas.microsoft.com/office/drawing/2014/main" id="{A69E3B1A-3378-AC5E-D53C-92F83D9346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9223"/>
          <a:stretch/>
        </p:blipFill>
        <p:spPr>
          <a:xfrm>
            <a:off x="7194593" y="154121"/>
            <a:ext cx="738388" cy="559937"/>
          </a:xfrm>
          <a:prstGeom prst="rect">
            <a:avLst/>
          </a:prstGeom>
        </p:spPr>
      </p:pic>
    </p:spTree>
    <p:extLst>
      <p:ext uri="{BB962C8B-B14F-4D97-AF65-F5344CB8AC3E}">
        <p14:creationId xmlns:p14="http://schemas.microsoft.com/office/powerpoint/2010/main" val="2494970157"/>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6"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27655" y="2001793"/>
            <a:ext cx="9700054" cy="32992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142" y="892726"/>
            <a:ext cx="7144161" cy="7973395"/>
          </a:xfrm>
          <a:prstGeom prst="rect">
            <a:avLst/>
          </a:prstGeom>
        </p:spPr>
      </p:pic>
      <p:grpSp>
        <p:nvGrpSpPr>
          <p:cNvPr id="4" name="组合 3"/>
          <p:cNvGrpSpPr/>
          <p:nvPr/>
        </p:nvGrpSpPr>
        <p:grpSpPr>
          <a:xfrm>
            <a:off x="4615436" y="2482779"/>
            <a:ext cx="3330342" cy="877571"/>
            <a:chOff x="1645438" y="1788741"/>
            <a:chExt cx="3330342" cy="877571"/>
          </a:xfrm>
        </p:grpSpPr>
        <p:sp>
          <p:nvSpPr>
            <p:cNvPr id="5" name="文本框 4">
              <a:extLst>
                <a:ext uri="{FF2B5EF4-FFF2-40B4-BE49-F238E27FC236}">
                  <a16:creationId xmlns:a16="http://schemas.microsoft.com/office/drawing/2014/main" id="{2187C9C8-DFEA-439D-B857-1B12FE389266}"/>
                </a:ext>
              </a:extLst>
            </p:cNvPr>
            <p:cNvSpPr txBox="1"/>
            <p:nvPr/>
          </p:nvSpPr>
          <p:spPr>
            <a:xfrm>
              <a:off x="2246012" y="2019981"/>
              <a:ext cx="2729768" cy="646331"/>
            </a:xfrm>
            <a:prstGeom prst="rect">
              <a:avLst/>
            </a:prstGeom>
            <a:noFill/>
          </p:spPr>
          <p:txBody>
            <a:bodyPr vert="horz" wrap="square" rtlCol="0">
              <a:spAutoFit/>
            </a:bodyPr>
            <a:lstStyle/>
            <a:p>
              <a:pPr algn="ctr"/>
              <a:r>
                <a:rPr lang="en-US" altLang="zh-CN" sz="3600" b="1" dirty="0">
                  <a:solidFill>
                    <a:schemeClr val="bg2">
                      <a:lumMod val="50000"/>
                    </a:schemeClr>
                  </a:solidFill>
                  <a:latin typeface="微软雅黑" panose="020B0503020204020204" pitchFamily="34" charset="-122"/>
                  <a:ea typeface="微软雅黑" panose="020B0503020204020204" pitchFamily="34" charset="-122"/>
                </a:rPr>
                <a:t>Thank You</a:t>
              </a:r>
              <a:endParaRPr lang="zh-CN" altLang="en-US" sz="36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438" y="1788741"/>
              <a:ext cx="600572" cy="600572"/>
            </a:xfrm>
            <a:prstGeom prst="rect">
              <a:avLst/>
            </a:prstGeom>
          </p:spPr>
        </p:pic>
      </p:grpSp>
      <p:grpSp>
        <p:nvGrpSpPr>
          <p:cNvPr id="12" name="组合 11"/>
          <p:cNvGrpSpPr/>
          <p:nvPr/>
        </p:nvGrpSpPr>
        <p:grpSpPr>
          <a:xfrm>
            <a:off x="130854" y="279300"/>
            <a:ext cx="11911549" cy="568323"/>
            <a:chOff x="130854" y="279300"/>
            <a:chExt cx="11911549" cy="568323"/>
          </a:xfrm>
        </p:grpSpPr>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b="29223"/>
            <a:stretch/>
          </p:blipFill>
          <p:spPr>
            <a:xfrm>
              <a:off x="3500084" y="287686"/>
              <a:ext cx="738388" cy="559937"/>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b="29223"/>
            <a:stretch/>
          </p:blipFill>
          <p:spPr>
            <a:xfrm>
              <a:off x="7945778" y="279300"/>
              <a:ext cx="738388" cy="559937"/>
            </a:xfrm>
            <a:prstGeom prst="rect">
              <a:avLst/>
            </a:prstGeom>
          </p:spPr>
        </p:pic>
        <p:cxnSp>
          <p:nvCxnSpPr>
            <p:cNvPr id="16" name="直接连接符 15"/>
            <p:cNvCxnSpPr/>
            <p:nvPr/>
          </p:nvCxnSpPr>
          <p:spPr>
            <a:xfrm>
              <a:off x="130854" y="622381"/>
              <a:ext cx="32444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797976" y="633074"/>
              <a:ext cx="32444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5458991"/>
      </p:ext>
    </p:extLst>
  </p:cSld>
  <p:clrMapOvr>
    <a:masterClrMapping/>
  </p:clrMapOvr>
  <mc:AlternateContent xmlns:mc="http://schemas.openxmlformats.org/markup-compatibility/2006" xmlns:p15="http://schemas.microsoft.com/office/powerpoint/2012/main">
    <mc:Choice Requires="p15">
      <p:transition spd="slow">
        <p15:prstTrans prst="prestige"/>
        <p:sndAc>
          <p:stSnd>
            <p:snd r:embed="rId3" name="arrow.wav"/>
          </p:stSnd>
        </p:sndAc>
      </p:transition>
    </mc:Choice>
    <mc:Fallback xmlns="">
      <p:transition spd="slow">
        <p:fade/>
        <p:sndAc>
          <p:stSnd>
            <p:snd r:embed="rId7" name="arrow.wav"/>
          </p:st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36728F0-9047-4023-B9EC-F685A3317C4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ApNHk+RxJJAmwQAAEISAAAdAAAAdW5pdmVyc2FsL2NvbW1vbl9tZXNzYWdlcy5sbmetWN1u2zYUvi/QdyAEFNiAzW0HtCiGxIEsMbYQWXIlOk72A4GRGJsIJWb6cZtd9bp9iV3tGXqxpxm699ghZSd20kKSHcAGTFrnO3/fOYfUwdH7VKAlywsus0PjZe+FgVgWy4Rn80NjSo5/fGOgoqRZQoXM2KGRSQMd9Z8+ORA0m1d0zuD30ycIHaSsKGBZ9NXqbo14cmhMBpHljyemdx65/tCPBs7Q6FsyvabZDXLlXP6Wf/fT6zfvX756/f3B85VkG6BwbLruNhTSSK9etADySOC7EaBhN/LwGTH6Xz5/+vL5w3///NVN2J8S1/Gw0V/96CY9CfCpUv2xpeppEGCPRKHr2DhywsjziY6Kiwm2jf65rNCCLhkqJVpy9g6VCwY5LXnOUCF4ov+IJWxkFWtSZvtj0/GiAIckcCzi+J7RD2We3/ygYWlVLmQO6gqU8IJeCJZoncAe/f91zgpQTUtgF4JPueDwpEwpz3qNqgNz5njDiPi+G0bYs9c7Rh9nCbJzqtR0RAnMEAcAkNOC5TvIRppvWhyZQnRDGDnDkQtfokwY8flCwLfsascEQw4mLGuSAo7gACgWhjM/sFXQQBWi6JoWxTuZJ1v82ExUE7DjWT5Q0CIb4ERhrIEhxxx6SJ6zuGwCG+MwNIc4GvhnQGSj7/ldJPwTqLmTLhLnOIQSwWGTjGeeOkNTEV6V2Jr/6/qKqaKzuEE0jkFOhW/JZVXAjgopVIGutKKblhC/nULWHNP9ShXXgBBYna85XzIwIU+a2QPtxcK24s/bqfNLdGw6LrYjIJTtzyKi255SRqE9ZLJEVAipHAC9NFnSLGbogsW0AsLfwGMJT/RjKtnakj8q/iei5aq1PFt1Jc/GZ896+5nmEBda6ozmWYs6vwe11RMfOptWBXhaliy9Lpu82IhE71Gs2NcvVXXfdKpNXvb06J7+Hd0JLeyZgeN/k5ApvakJ2YaFBU8rUY+Zvbl4a1lXEjUasVvgt+xpl/zHtiSsh8nAgQ494LK9BIbjgxqYMPFFeynHOwZFk3omwdBysssOOj1/BeBJtCvGKYRqy4RTCGEH+RkehA5RdcEuCl42nrN0cdUJ+npqYzjiClayu9q+YJcSerZgdFkft2Ds6kz3dlDWqYg3ToNbs3WF4oFB85p8YJLgKfiftMCcjvE6gvVI3IrETFYi0cUv+JUei5CbKmUPz5mXuUz1rqDFmvz1VD7ax4rauaBWOulwXrqt39b53Sjf3bMcYjOwRpFlehZWdyRV66KlEJSQCoVLwsg1B0ocaimlZbyAI8ilrLKkJVB9w7HxsQlgK59DRvN48e+Hv1ti3LOk3kWr3Z87gUBjUF0U34L96smSFb83gRBzsC2nF22kVjfCtVzLCyJxgIWPcumi9WhKZQpbvWa9QPJV0kxCTGs0hjoINe1llcfNJ9pNhLEZnEAv1NcWoz+m+RU0UiKl6ISiQ60IWHbTfncpr0rBM9ZFdr9RpBwmziQybVu/poDiEzy+qmduAlewePW+Qsh5azBrZHrQZ+/hsYSXHQH1aFt3ISj0en1X5suHk+52Vei3PQfPN17+/A9QSwMEFAACAAgACk0eT+aMskpDAwAAlQwAACcAAAB1bml2ZXJzYWwvZmxhc2hfcHVibGlzaGluZ19zZXR0aW5ncy54bWzVV91O2zAUvu9TWJ64pAFWBquSIkRbDQ3ainbauEJu7DYWjp3FTku54np7iV3tGbjY00zsPXYct6UVjIWfSpsq1Ob4nO/8fzH+3kUs0IilmisZ4M3yBkZMhopyOQzwh15zfRcjbYikRCjJAiwVRnu1kp9kfcF11GXGgKpGACN1NTEBjoxJqp43Ho/LXCepPVUiM4Cvy6GKvSRlmknDUi8RZAJfZpIwjacIBQDgL1ZyalYrlRDyHdKxoplgiFOIXHKbFBFNQXSEPafWJ+H5MFWZpAdKqBSlw36AX+3u289Mx0HVecykrYmugdCKTZVQym0URHT5JUMR48MIwt2pYDTm1EQB3qpYFND27qLk2C51YlEOFNRAmil8zAyhxBD36PwZdmH0TOBEdCJJzMMenCCbf4DrvbN3p53GydFh6/1Zr90+6h12XBC5jbeM43vLjnwISGVpyOZ+fGIMCSOIG2wGRGjme4uimdpAyaXg7DPqKwG1z61gjOI+oy0Ss4VudM+5bILmJkYDSERMAryfciIw4oYIHs6NddbXhpu8681FTQRYMJ4MHXfxrXtXnTAiqWaLYc1OtK15WPuoMkHRRGVI8HOGjEKQfxbDr4ihxeagQariXArjY5AWHDyOOBszupfXdAr4J0en4CLOwBJmNRHMOA+fM36J+mygUsBlZASTDXKuHX75UcAJ0foWlMxiXOseHdYbZ4eteuPTmk2Q0BGR4SPBoeEsTswq8AnkLhW4EEJBNRcgoDIhyTTL+0M5zdWKpFl+ekc0jzPhOv7SfVmAXmF3VuOFTFyPijTmrxEUdhuRUb6Tds9yaNhGDi1xmHAQAnNwmbGigCGRSEkxQSQEhtN2w0dcZRokbpcdtH5SgM4UcZmHOgSCA2cpZWkRtI3NrdeV7Tc7u2+rZe/n1ff1B42mrN8RxHpztH/wIO/Puf8uJfqeper7mduk2b9J3DfXX26ur379+FakuDfXX4srnza6RdRa7SJa7fdFtE7cO6ez8L4pFAIQ09AtGlCT4DE3jL7ksD1hYJ71qnfTtpqBWWHOz1mS/yZl9zS/NS5dE33v3nusPYm55DEUwnLj/PJb265swMXz3qNSCdCW/5WolX4DUEsDBBQAAgAIAApNHk9Aw/mhswIAAFAKAAAhAAAAdW5pdmVyc2FsL2ZsYXNoX3NraW5fc2V0dGluZ3MueG1slVbbbuIwEH3fr0Dse9O90pVSpJayUqXutmqrvjvJkFg4dmRP6PL3azs2sYFAyqgSnjnHM54bTdWa8vmnySTNBRPyBRApL5XReN2EFtfTrEUU/CIXHIHjBReyJmw6//zbftLEIs+xxAbkWM6K5NC7mdnPGIrz8WNmZIiQi7ohfPsgSnGRkXxdStHy4mxo1bYByShfa+Tlr9liOeiAUYX3CHUU0/LKyDhKI0EpMCH9XBo5y2IkA+Y9XdrPSE7v6vTr92gbqiha2s0XI0O0hpQQJ/nqxsgwnuvb46rMjJwmIPxDDf321cgglJEtyI+UvBFN23yIIEVpEhpzThdxx2GCFHr8NOHu0shZgnmQcXS2Ci493++MBCD3NZz71IyrFOzJ5HVvIZiiZwzmKFtIE3/qbKoS748t6vmA+YowpQGhqgc96aCfSKv8NbGuxz3DO+VFAHKKHvEmWFvDoos3AMb6Hr9Y3NpVEca30wUBStg4ZRBhr+yRf3VaD5CBske+MFrAI2fbA/i+peP4Et8SV8zT2ddW4EQffb78yVuNpwczuCpw7RQeU4sC5sqE80prMFVLE6vrQkoOYko52dCSIBX8j8FlW/sYlSZ7Btdpx/sqRYoMjrWbjVEv6bBe9hx3o7PG7dj9KPSP684T1Dv8ekoQSV7V+kdJTSeOp4dEJ2aaHGeYLanhIO/5Sozk1ESuQb4KwcZ64QIhxNqXDYFFN1lD8DQJUpAmx5OcukuOZZ+3dQZyqYtGwXdNrOtwFS0rpv/wjcI7FDFhwNgxsdLXcUJ3TRkoXAcAkXnlW7Y7dJa6ZUgZbMAPfqCwDx56Wap0iw512w0+wArDfnOaUQ3p9kTfKCEuNhwhvOm4RLxxQsOInkeSKfuyaOz9Bu5vjnayX2Wm9cItZs+uk6KLtf0wg1pp/pP8D1BLAwQUAAIACAAKTR5Pg0QAVhcDAACmCwAAJgAAAHVuaXZlcnNhbC9odG1sX3B1Ymxpc2hpbmdfc2V0dGluZ3MueG1szVbNThsxEL7nKSxXHMkCpYVGmyBEgoigJCKpWk7IWTtZC6+9tb0J4cS5fYme+gwc+jQVfY+O10lIBE0XRKoqihKPZ7755sdjh3tXiUBDpg1Xsoo3yxsYMRkpyuWgij90D9d3MTKWSEqEkqyKpcJor1YK06wnuIk7zFpQNQhgpKmktopja9NKEIxGozI3qXa7SmQW8E05UkmQamaYtEwHqSBj+LHjlBk8QSgAAN9EyYlZrVRCKPRI7xXNBEOcAnPJXVBEHNlE4MBr9Uh0OdAqk/RACaWRHvSq+NXuvvtMdTxSnSdMupSYGgid2FYIpdyRIKLDrxmKGR/EwHZnG6MRpzau4q1thwLawUOUHNtHThzKgYIUSDuBT5gllFjil96fZVfWTAVeRMeSJDzqwg5y4VdxvXtxdN5unJ00T48vuq3WSbfZ9iRym2ARJwwWHYVASGU6YjM/IbGWRDHwBps+EYaFwbxoqtZXcoGcW6OeEpD63AqjPjAV4yre15wIjLglgkezXUv0gNlDLiAGZ7tZ7kuL7wF9vFFMtGHzjqY7xmUxqn1UmaBorDIk+CVDViGIKEvgX8zQfLpRX6sklwpiLDKCU4aGnI0Y3cuzNAH8k6NzcJFkYAnNlwpmvYfPGb9GPdZXGnAZGUKrgpwbj19+EnBKjLkHJVOOa52TZr1x0TytNz6tuQAJHRIZPREcSsiS1K4Cn0DsUoELIRRkcw4CMhORzLC8PpTTXK1ImOXnV8TwJBO+4i9dlznoFVZnNV7I2NeoSGH+yqCw25gM8zPpzlkODaeRQ0k8JmxEcPK5zFhRwIhIpKQYIxLBzDLuhA+5ygxI/Fn20OZZBL0p4jKnOoD7A5xpynQRtI3Nrdfbb97u7L6rlIOfN9/XlxpN5nhbEOfND/KDpZN8Ns0fjsQwcAP08VlsdfavRvHd7Ze725tfP74VSdfd7dfiyueNThG101YRrdZxEa0zf4u0526QQhRg1Az80YFhI3jCLaMv2T7PaIHl17FvkBdqgRVGsbSR/98g/Gr2+lp4boXBo+/BEsgX39a10m9QSwMEFAACAAgACk0eT0M7PDmdAQAALQYAAB8AAAB1bml2ZXJzYWwvaHRtbF9za2luX3NldHRpbmdzLmpzjZRNb8IwDIbv/Ioqu06IfcJ2Q4NJSBwmjdu0QyimVKRxlKQdHeK/ry5fTZsO4kvz9unr2JWz7QTFYiELXoNt+VzuP9x9qQFpVqdw6+qiRU9IZ0bEC5jFCYhYAqsh2fHTk7w7Ez5jJkvTef5Jtqbix5DeLLkwVVx5LLRHMx4t82g/Hm3jS/zrVHaoal9Rpc3z1FqU3RClBWm7EnXCS4bdvJerWmANxgz0BXTJQ3BM++VqI8+OT32KKhdiorjMpxhhd87DdaQxlYu2/KtcgS5++HoP9F76b2PHTsTGTiwk9cTjAUU7qTQYA4e8z2MKLyz4HETFt1euf1DHuFlQjc5iE9sjPbyjqNKKR9Do0mBI4WKy8Gp0s0/R5Cxs7J54uKdwCMFz0Ff8GIUqVddwGiPqSANt9vyECuSLWEZ7btSj8HJ0WLJt69650McRBXNGCGsjtPJMZNJ2cVwx9dY7uKaWdeqbeeETfXnRoynfx9lJdE5j69cI7b8Cxq3l4SopbofiZqSOgymeQU/kEklIuF6DniGKop7vSyevJ+/s/gBQSwMEFAACAAgACk0eT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Ck0eTwzStqxuAAAAbgAAABwAAAB1bml2ZXJzYWwvbG9jYWxfc2V0dGluZ3MueG1ss7GvyM1RKEstKs7Mz7NVMtQzUFJIzUvOT8nMS7dVCg1x07VQUiguScxLSczJz0u1VcrLV1Kwt+OyyclPTswJTi0pASosVijISaxMLQpJzQUySlL9EnOBKp+2rnjZvEJBV+HJ/nXPpuxU0rfjAg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Ck0eTz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LTR5PorelIoQMAACxIgAAFwAAAHVuaXZlcnNhbC91bml2ZXJzYWwucG5n7Vr7V1NnusZzOmgVdDrVcbgErFocqwUElEuEVEUDEkHkJsUADiKCEAohbAi3nrIqtQgZwBbkOkeQWyCUi0R2CDnWDhHRROSSQthEQQjJJkkhbiIJCWcTWk/XOecvmJUfknzPl+zvffb7Pu9lr5Wb533xplvNtxoZGZl6e3leMDJ6j2Bk9O9JW4zRHd3Jw3j0YxP5Av6kEYNnKUHBezEnzp0wMmqnbVu9/AcUv/+FVyjZyGj7o/XXJm5i4xUjo71nvD1PBKaFyyC/65UUTf+rPpuIL+3+q/XlyUkvYC944cQJ/4Ot25q+2rP1NDFopz94cO/PX3sEnmj85uXJLot7e64ButL07BD15HJFp4Bw1YGs4ttxN1lfcCSLq50KrvCe7uf+GbVstBBlvwn92GL8Ifr+ZaQBGIABGIABGIABGIABGIABGIABGIABGIABGIABGMC/NPhigSnKDvMq3u9dvF9CNf7Qe31V9zhyr36x04ywX7/Ym3tTv7hwxb5Iv/jWxEZ/jXfRQ0/94qBD2cYpp387ZP587sAoPWS3mF8T0auW0vNLDvjZVqdN3xQyQCJFI00dk8mmduh/27WWnQ1YZwRRCIhOo0hMWWMxwrgELpCIbj2tVK04WxEYl3o60ubuxExYZLCCmUwSoNLp7aXcZmWuLPGsTPxVHFhGEZvR4YW4sEZhH8/VOWHm4euF8U6ZaS9EF0JsnHB5KkMhGyV+746MBOQrOGu6G4I1MW4ttHfpyaEM9spchfMlxgpKtU2nZa398miHings+5KUOhMdhRypYKiG/XAyVjxVC1oLotfOpCYV5jIA6UjTdwpxd0E+YquLyfwZX9SDQWm9QKQP/8B6S01ZKHCeusY/GiyQFLrHIx4L6v/4k8UOG2Ci1qdemgoo+MdGMXyWHLyu8L0GpKeuvl20CA+J8mH3yStDVJNk/tRgb/Vck05+/a9NHCXeOuuNaKjuzE1JlD8EiLJ8uAw3RvhYO4Ut6VAD/vs8ice06ce76RrnjnxyCxjObkOWYVEy0cOKSZ/LvvI5W0bRiedT190moCd2VXlkgdryZCGoLKBw48PYdqzVuVf9ud5Arfw2qBL/MIp5Cs58bgdvvwZUtYOdEHSnFb/zFnABTmhVLndlISqPwh3I/Lfm3lK+6ycjLsHWdDW54NIwN978Uj08ysmTfIA/+tktmnGPRs4SDkXHjXOKHlXXTuVJ+HRGiEL5RpHOePj66nGHhKr/cdrQACQoZjViRReBp7bNqias6LJDmWWHpGkbvN2SkpfRO8w6TLPvSR/l7selHj08MmjZIeUP1+LiRsqM882t6uHAYU6e+b6lob2IiO7RPagrsFy2RMRqgPocqX91JRNiVCiHdgZQCuWTUaS8dfm0qu9YQ4IiVjNWrLfZlgsgSoKJTdgxKF1ma0FXvKSJXimasZLh2r845UBckjkh+XgjTjx//pygpnzqKqDNNb6JqqHbnQsKsPPLCQGqFRc81MMFo+YasSr0TEuK+HvUkjT2EEvX83EoMNUuLyMG+T2T8HpijUs+rZD3ppYWzGLG2sGSS6UWPiQSxJUHb7eBhG0mNrCgKqMFe7UQJNMo3MNKHlbRJYhokE+ue4uR8zIuZOO0YA7jAVZhY0bojgeVE8RjQX6dF1OrzH2kMfgUHOukMtiPboZvXowpG4EbGqDAGb49miZ+frFN9TV2F9oqpsZGmmsud0hFj7vFF1VUJtU+HW5l/jkiR4tMsxR92Ddez39HI6XbzKdZT8Ftgtib1q6dSBJQxFZw4Til1JYYx2eTmPH23nB49zlI05kAm9gcvXFYQ2mlHMhUX64ISMcHKwNz+EctCdYV6ouEWi/TPyFJTSeum9+v33Qv3PfRj2kEdlXSN41Ffztug89vz0UjOGeJKJJLhMl045LScGrs4gwNp1N0astpHupGtvyE3rZrYzTzXkpbm55h3SMd5pbe6y+GEuSiMZexqhyUvmBUAz5LpDmVxYdCK5Xyb2wP1Ww/ctR91wHsvCwWGBVR3GfvlRsXSzrMD9YPSv0xwzDXWu1WcHAY6adBTqQRGJ5tPnLXQw7B9HUhzzn92EIOCy44JhzL8ghGcD9EZK/M5tRI8tk4gGbvCsgnp6IRddBaroLnPobpbHHzg75/QexbQIIAORq0N3AbR17gDVEErVgmqo9CElm79RVDvhoFHSF3PeM7HinzKmfLle3lxjc7pB/sQgKrhnZHZA4Vvo+Ka0k9SJXdFywb5w+kjb8RDQ8yUEFDR0qoIhuKRffK9s8AElpYMc+kMdSUCEdeEGDRj+pR+gOO/1Pk3thlkM+ldj2uO/OV3C1g8PXjF1UZ8b2k7rPhiZnjo+uRrifQWszWSFLJ2TzMOZDsg/aGeeSZs6grwo4XCmDXz2rRbQeF7Z/k3qwbhz2sG/AFIwEJwab/hjyKxCON+eZnpQc90yGUVLq2Pah+kFVK1KfEUqwXsqWcGsFMj/PdoMgm9Sf+cwAUHhnDOMYgwHOoMAhtOs/C0SxaeV3iNzHY0N/QeJv602mA3axPp5FPhmehX++XePR2vJJM+JXhaFarCwDJ/gIX3mHJU1ueRHbcTeRoUxfVcJsi60BGS3hIKYXrBbbLlUnJzxNzmwZhfxsk+QWxTboeIMf7T1LSVR10vRGQQmsJDf6VIdi2S8xgYdbjItDTK48zacJ+TDu+9Hj6693hF3tXlwY1bknTP03/Z57VBKvwlafbA72NfYR6KbVEvvR/icOBtG5J9d3OBf+/Qj0fo2XojVv60hUNMl1JYUahUuVJFf9gYegOZZ64tVXldDvXSmhxWsqaGHQjzz2dokhBCkHVvZ9I12RWZp/y1ZqgRlqqvw0gjQYk98MFdix9GlgGaueqB1zKRwbVit7s0aowNGXxbdt22/4/YfQOpO1JXxo4ICyqo6O9NyXR58V9VCWLzg8t33RVqi9VVGIBBtt3Qx3XM9V+ZnYVugzqhlyuVvVzOtE+wIGjJQzRhp3OkIis+9ryJAYotEedG4L0AcxX/zCxORWRhYxOBSQk73Rt3GyVFrn4cLP14b7VJR/oMhttFBl+7BdL0g9MIPGgDaWGFuQOXumId2rit8fubCylZ9f66nMnenSfW3DBB4PhEfrkD2UmOZlRBDLep+jYUTuODh0h2Z+y4Q3LeMRDoJmCbuQ6lJmM7iC31oQW53pBRZo3w36qZpx4lo96eHo8piZB8Xd4uc3i/S6OXBldgt57HNVtoK6aFFATFTDcZlU9Ig5TpdbrHdvSrBN/7oeR2h5CS4E+nhWBOc5NrPANwUB96CSxDPe7Snm4dQL6qsjxRatizy6Kgv/zox24XhVxNsmkKW9NjFmgQmlV1DS+ViXKeYSkxIyYvjcRoVrp8IbEM4HaX15LxCWHA2rPZpFSuTT93d6p3ZDQ9/uG61ikDZMyXg1OlC17AOv5LYCdMfxucbhz7sDzxRmuyvSjIGAz6wkMZSjYMiRFI/idiYvuxbU3Hi8edLunY2VjeSDnLPO3rrXu2YboKO/fYuqWpU7RIDO2MA+L1rNBKXPacrnJJcC45KPcgaEWiy3vPOe6kVDvuuB6eUuZffLdeE6190bDSl1Zml3urbhibyatLg7AHdqjiBTA/XDaWV4V0fmP13LWww/dsrYNEs/z3Oc2RpbmGtlQFqaHDpIL0Vtszt9t1y2edModOK+lvpTn9WWvLnLXpnoYaEiRUxGwYBsN+JEifudNZPKhnJxc2qpc9WSeQo8DpyojSlPFFmjbOs1adUtDR8WrmTEphWMrJDimJqsbENtvLsql/vJw8+71IpIRc4kJ1OToVkxnvlxWvZ2hMWvsKpxUp3TSBIEr6vSNAUYnNfsQEtwWBuJwdVjBRWIDNrVCmiXhUX4+ZkUg9QNnxNeg7ySShprwSpeku5gz4G+J3FZ9yoW7dgtOIC2942cpehom1qkYzK9d+2IfLEY6qNavL+E8sM5+e1kRc+c4OiDKPnOgzD29w4ZHKHCZPEE/TKewQkRfCEe1qxRFjiI5rJHpyHU2RSfo5p4+Rzd83grpuukedMSRNm1BHLjFaEtJUjRtpdxp18/xKQ3MfM1KxdRa3y7xZN0pUxv8PbRgHPatcruvgm9wpRRKKHBLP/iDSsf/PfG/e2zAaFA1C7dtPDsU/u3+d5YaJR8n3Pbx7zbENTkTv98IW7WmOWw8XIDL88UdzmW3OTo1nX1Xv/XCv7G7aICT672iUXB256wu4jP+vvHFGjduW9O51+A/pzkfuThmDTi+Pb/+Zw/v076ejJORX/03UEsDBBQAAgAIAAtNHk+V7pF+SwAAAGsAAAAbAAAAdW5pdmVyc2FsL3VuaXZlcnNhbC5wbmcueG1ss7GvyM1RKEstKs7Mz7NVMtQzULK34+WyKShKLctMLVeoAIoBBSFASaESyDVCcMszU0oygEIG5mYIwYzUzPSMElslCwNzuKA+0EwAUEsBAgAAFAACAAgACk0eT5HEkkCbBAAAQhIAAB0AAAAAAAAAAQAAAAAAAAAAAHVuaXZlcnNhbC9jb21tb25fbWVzc2FnZXMubG5nUEsBAgAAFAACAAgACk0eT+aMskpDAwAAlQwAACcAAAAAAAAAAQAAAAAA1gQAAHVuaXZlcnNhbC9mbGFzaF9wdWJsaXNoaW5nX3NldHRpbmdzLnhtbFBLAQIAABQAAgAIAApNHk9Aw/mhswIAAFAKAAAhAAAAAAAAAAEAAAAAAF4IAAB1bml2ZXJzYWwvZmxhc2hfc2tpbl9zZXR0aW5ncy54bWxQSwECAAAUAAIACAAKTR5Pg0QAVhcDAACmCwAAJgAAAAAAAAABAAAAAABQCwAAdW5pdmVyc2FsL2h0bWxfcHVibGlzaGluZ19zZXR0aW5ncy54bWxQSwECAAAUAAIACAAKTR5PQzs8OZ0BAAAtBgAAHwAAAAAAAAABAAAAAACrDgAAdW5pdmVyc2FsL2h0bWxfc2tpbl9zZXR0aW5ncy5qc1BLAQIAABQAAgAIAApNHk89PC/RwQAAAOUBAAAaAAAAAAAAAAEAAAAAAIUQAAB1bml2ZXJzYWwvaTE4bl9wcmVzZXRzLnhtbFBLAQIAABQAAgAIAApNHk8M0rasbgAAAG4AAAAcAAAAAAAAAAEAAAAAAH4RAAB1bml2ZXJzYWwvbG9jYWxfc2V0dGluZ3MueG1sUEsBAgAAFAACAAgARJRXRyO0Tvv7AgAAsAgAABQAAAAAAAAAAQAAAAAAJhIAAHVuaXZlcnNhbC9wbGF5ZXIueG1sUEsBAgAAFAACAAgACk0eTzXb2a1oAQAA8wIAACkAAAAAAAAAAQAAAAAAUxUAAHVuaXZlcnNhbC9za2luX2N1c3RvbWl6YXRpb25fc2V0dGluZ3MueG1sUEsBAgAAFAACAAgAC00eT6K3pSKEDAAAsSIAABcAAAAAAAAAAAAAAAAAAhcAAHVuaXZlcnNhbC91bml2ZXJzYWwucG5nUEsBAgAAFAACAAgAC00eT5XukX5LAAAAawAAABsAAAAAAAAAAQAAAAAAuyMAAHVuaXZlcnNhbC91bml2ZXJzYWwucG5nLnhtbFBLBQYAAAAACwALAEkDAAA/JAAAAAA="/>
  <p:tag name="ISPRING_PRESENTATION_TITLE" val="15276537488891"/>
</p:tagLst>
</file>

<file path=ppt/theme/theme1.xml><?xml version="1.0" encoding="utf-8"?>
<a:theme xmlns:a="http://schemas.openxmlformats.org/drawingml/2006/main" name="Office 主题">
  <a:themeElements>
    <a:clrScheme name="自定义 20">
      <a:dk1>
        <a:sysClr val="windowText" lastClr="000000"/>
      </a:dk1>
      <a:lt1>
        <a:sysClr val="window" lastClr="FFFFFF"/>
      </a:lt1>
      <a:dk2>
        <a:srgbClr val="455F51"/>
      </a:dk2>
      <a:lt2>
        <a:srgbClr val="E2DFCC"/>
      </a:lt2>
      <a:accent1>
        <a:srgbClr val="63A537"/>
      </a:accent1>
      <a:accent2>
        <a:srgbClr val="63A537"/>
      </a:accent2>
      <a:accent3>
        <a:srgbClr val="63A537"/>
      </a:accent3>
      <a:accent4>
        <a:srgbClr val="63A537"/>
      </a:accent4>
      <a:accent5>
        <a:srgbClr val="63A537"/>
      </a:accent5>
      <a:accent6>
        <a:srgbClr val="63A537"/>
      </a:accent6>
      <a:hlink>
        <a:srgbClr val="63A537"/>
      </a:hlink>
      <a:folHlink>
        <a:srgbClr val="63A537"/>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399</Words>
  <Application>Microsoft Office PowerPoint</Application>
  <PresentationFormat>宽屏</PresentationFormat>
  <Paragraphs>28</Paragraphs>
  <Slides>7</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等线</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唯美清新淡雅手绘花纹教师说课通用PP</dc:title>
  <dc:subject> </dc:subject>
  <dc:creator>极简办公</dc:creator>
  <cp:keywords>www.jjppt.com</cp:keywords>
  <dc:description>www.jjppt.com</dc:description>
  <cp:lastModifiedBy>Chen Xiuzhen</cp:lastModifiedBy>
  <cp:revision>24</cp:revision>
  <dcterms:created xsi:type="dcterms:W3CDTF">2016-03-29T08:18:41Z</dcterms:created>
  <dcterms:modified xsi:type="dcterms:W3CDTF">2022-11-11T01:31:05Z</dcterms:modified>
  <cp:category> </cp:category>
  <cp:contentStatus> </cp:contentStatus>
  <cp:version>1</cp:version>
</cp:coreProperties>
</file>